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8" r:id="rId2"/>
    <p:sldId id="269" r:id="rId3"/>
    <p:sldId id="259" r:id="rId4"/>
    <p:sldId id="327" r:id="rId5"/>
    <p:sldId id="346" r:id="rId6"/>
    <p:sldId id="277" r:id="rId7"/>
    <p:sldId id="367" r:id="rId8"/>
    <p:sldId id="328" r:id="rId9"/>
    <p:sldId id="274" r:id="rId10"/>
    <p:sldId id="326" r:id="rId11"/>
    <p:sldId id="283" r:id="rId12"/>
    <p:sldId id="332" r:id="rId13"/>
    <p:sldId id="333" r:id="rId14"/>
    <p:sldId id="334" r:id="rId15"/>
    <p:sldId id="335" r:id="rId16"/>
    <p:sldId id="284" r:id="rId17"/>
    <p:sldId id="344" r:id="rId18"/>
    <p:sldId id="329" r:id="rId19"/>
    <p:sldId id="276" r:id="rId20"/>
    <p:sldId id="331" r:id="rId21"/>
    <p:sldId id="287" r:id="rId22"/>
    <p:sldId id="285" r:id="rId23"/>
    <p:sldId id="366" r:id="rId24"/>
    <p:sldId id="386" r:id="rId25"/>
    <p:sldId id="388" r:id="rId26"/>
    <p:sldId id="387" r:id="rId27"/>
    <p:sldId id="291" r:id="rId28"/>
    <p:sldId id="293" r:id="rId29"/>
    <p:sldId id="389" r:id="rId30"/>
    <p:sldId id="298" r:id="rId31"/>
    <p:sldId id="351" r:id="rId32"/>
    <p:sldId id="352" r:id="rId33"/>
    <p:sldId id="353" r:id="rId34"/>
    <p:sldId id="380" r:id="rId35"/>
    <p:sldId id="381" r:id="rId36"/>
    <p:sldId id="382" r:id="rId37"/>
    <p:sldId id="384" r:id="rId38"/>
    <p:sldId id="354" r:id="rId39"/>
    <p:sldId id="355" r:id="rId40"/>
    <p:sldId id="356" r:id="rId41"/>
    <p:sldId id="357" r:id="rId42"/>
    <p:sldId id="358" r:id="rId43"/>
    <p:sldId id="359" r:id="rId44"/>
    <p:sldId id="370" r:id="rId45"/>
    <p:sldId id="361" r:id="rId46"/>
    <p:sldId id="362" r:id="rId47"/>
    <p:sldId id="368" r:id="rId48"/>
    <p:sldId id="315" r:id="rId49"/>
    <p:sldId id="314" r:id="rId50"/>
    <p:sldId id="316" r:id="rId51"/>
    <p:sldId id="390" r:id="rId52"/>
    <p:sldId id="392" r:id="rId53"/>
    <p:sldId id="391" r:id="rId54"/>
    <p:sldId id="321" r:id="rId55"/>
    <p:sldId id="393" r:id="rId56"/>
    <p:sldId id="318" r:id="rId57"/>
    <p:sldId id="394" r:id="rId58"/>
    <p:sldId id="322" r:id="rId59"/>
    <p:sldId id="395" r:id="rId60"/>
    <p:sldId id="363" r:id="rId61"/>
    <p:sldId id="396" r:id="rId62"/>
    <p:sldId id="319" r:id="rId63"/>
    <p:sldId id="320" r:id="rId64"/>
    <p:sldId id="373" r:id="rId65"/>
    <p:sldId id="330" r:id="rId66"/>
    <p:sldId id="306" r:id="rId67"/>
    <p:sldId id="307" r:id="rId68"/>
    <p:sldId id="308" r:id="rId69"/>
    <p:sldId id="309" r:id="rId70"/>
    <p:sldId id="371" r:id="rId71"/>
    <p:sldId id="266" r:id="rId72"/>
    <p:sldId id="267" r:id="rId73"/>
    <p:sldId id="268" r:id="rId74"/>
    <p:sldId id="310" r:id="rId75"/>
    <p:sldId id="372" r:id="rId76"/>
    <p:sldId id="311" r:id="rId77"/>
    <p:sldId id="378" r:id="rId78"/>
    <p:sldId id="312" r:id="rId79"/>
    <p:sldId id="397" r:id="rId80"/>
    <p:sldId id="271" r:id="rId81"/>
    <p:sldId id="260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4"/>
    <p:restoredTop sz="94606"/>
  </p:normalViewPr>
  <p:slideViewPr>
    <p:cSldViewPr snapToGrid="0" snapToObjects="1">
      <p:cViewPr>
        <p:scale>
          <a:sx n="170" d="100"/>
          <a:sy n="170" d="100"/>
        </p:scale>
        <p:origin x="144" y="3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9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88A4F-D8AF-4462-99A8-EDDA1CA38228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17D05-443C-4D05-A0A5-ED52E3FF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9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7D05-443C-4D05-A0A5-ED52E3FF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8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6899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A1CA81-01B8-4C41-986D-F49E0088E6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9317012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711313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9333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 cap="all">
                <a:solidFill>
                  <a:srgbClr val="FF8E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7423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37374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83978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908306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79275"/>
            <a:ext cx="5486400" cy="29462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 cap="all">
                <a:solidFill>
                  <a:srgbClr val="FF8E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35341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-VOLUNTEER_PPT_16-9_v12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2" y="-12701"/>
            <a:ext cx="9156258" cy="5164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2DAB8-00CA-F542-A196-F9B5D8F26EF5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ASUG_25_RGB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72" y="4713714"/>
            <a:ext cx="1084255" cy="374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28" y="4650321"/>
            <a:ext cx="943344" cy="3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wipe dir="d"/>
  </p:transition>
  <p:txStyles>
    <p:titleStyle>
      <a:lvl1pPr algn="l" defTabSz="457200" rtl="0" eaLnBrk="1" latinLnBrk="0" hangingPunct="1">
        <a:spcBef>
          <a:spcPct val="0"/>
        </a:spcBef>
        <a:buNone/>
        <a:defRPr sz="3600" b="1" kern="1200" cap="all">
          <a:solidFill>
            <a:srgbClr val="FF8E2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Relationship Id="rId3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61.tif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hamrobbo.github.io/teched16_example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61.tif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hamrobbo.github.io/teched16_exampl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VOLUNTEER_PPT_16-9_v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"/>
            <a:ext cx="9162288" cy="516753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434787" y="3018117"/>
            <a:ext cx="8628889" cy="190601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UX202 - Building Gateway Services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/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Graham Robinson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Yelcho Systems Consulting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2393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Theory of API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65" y="1070343"/>
            <a:ext cx="5141967" cy="3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78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View of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17875"/>
            <a:ext cx="8686800" cy="36661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377" y="4883888"/>
            <a:ext cx="28039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42289" y="1110744"/>
            <a:ext cx="2305893" cy="1654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8733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0151"/>
            <a:ext cx="444500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798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0548"/>
            <a:ext cx="6975803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1578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0151"/>
            <a:ext cx="6840279" cy="333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4504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4597"/>
            <a:ext cx="7393172" cy="3605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26860" y="3337851"/>
            <a:ext cx="66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8E29"/>
                </a:solidFill>
              </a:rPr>
              <a:t>This means labels are determined at runtime rather than design-time</a:t>
            </a:r>
            <a:endParaRPr lang="en-US" dirty="0">
              <a:solidFill>
                <a:srgbClr val="FF8E2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88148" y="2090150"/>
            <a:ext cx="1280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Remove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label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suggestions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29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$metadata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766"/>
            <a:ext cx="9144000" cy="199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6" y="1107005"/>
            <a:ext cx="7765356" cy="126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85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&amp;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298"/>
            <a:ext cx="9144000" cy="129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936" y="3462567"/>
            <a:ext cx="6508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8E29"/>
                </a:solidFill>
              </a:rPr>
              <a:t>Use </a:t>
            </a:r>
            <a:r>
              <a:rPr lang="en-US" dirty="0" err="1" smtClean="0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dirty="0" smtClean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dirty="0">
              <a:solidFill>
                <a:srgbClr val="FF8E29"/>
              </a:solidFill>
            </a:endParaRPr>
          </a:p>
          <a:p>
            <a:pPr algn="ctr"/>
            <a:r>
              <a:rPr lang="en-US" dirty="0" smtClean="0">
                <a:solidFill>
                  <a:srgbClr val="FF8E29"/>
                </a:solidFill>
              </a:rPr>
              <a:t>Don’t be tempted to use </a:t>
            </a:r>
            <a:r>
              <a:rPr lang="en-US" dirty="0" err="1" smtClean="0">
                <a:solidFill>
                  <a:srgbClr val="FF8E29"/>
                </a:solidFill>
              </a:rPr>
              <a:t>Edm.String</a:t>
            </a:r>
            <a:r>
              <a:rPr lang="en-US" dirty="0" smtClean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dirty="0" err="1" smtClean="0">
                <a:solidFill>
                  <a:srgbClr val="FF8E29"/>
                </a:solidFill>
              </a:rPr>
              <a:t>Edm.DateTime</a:t>
            </a:r>
            <a:r>
              <a:rPr lang="en-US" dirty="0" smtClean="0">
                <a:solidFill>
                  <a:srgbClr val="FF8E29"/>
                </a:solidFill>
              </a:rPr>
              <a:t> replaced in </a:t>
            </a:r>
            <a:r>
              <a:rPr lang="en-US" dirty="0" err="1" smtClean="0">
                <a:solidFill>
                  <a:srgbClr val="FF8E29"/>
                </a:solidFill>
              </a:rPr>
              <a:t>oData</a:t>
            </a:r>
            <a:r>
              <a:rPr lang="en-US" dirty="0" smtClean="0">
                <a:solidFill>
                  <a:srgbClr val="FF8E29"/>
                </a:solidFill>
              </a:rPr>
              <a:t> V4 specification</a:t>
            </a:r>
            <a:endParaRPr lang="en-US" dirty="0">
              <a:solidFill>
                <a:srgbClr val="FF8E29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66079" y="2642979"/>
            <a:ext cx="1109272" cy="37753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2914"/>
            <a:ext cx="3306372" cy="90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1301334"/>
            <a:ext cx="5630262" cy="99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6109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33916" y="3019647"/>
            <a:ext cx="5711327" cy="62377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977" y="1314655"/>
            <a:ext cx="5486401" cy="110956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kern="1200" cap="all" dirty="0" smtClean="0">
                <a:solidFill>
                  <a:srgbClr val="FF8E29"/>
                </a:solidFill>
                <a:effectLst/>
                <a:latin typeface="+mj-lt"/>
                <a:ea typeface="+mj-ea"/>
                <a:cs typeface="+mj-cs"/>
              </a:rPr>
              <a:t>Code patterns for Reusability</a:t>
            </a:r>
            <a:endParaRPr lang="en-US" sz="3600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64" y="1127051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first rule of reusability is</a:t>
            </a:r>
            <a:b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encapsulate all business logic in</a:t>
            </a:r>
            <a:b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  <a:endParaRPr lang="en-A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587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1" y="973039"/>
            <a:ext cx="2764282" cy="4145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370888"/>
            <a:ext cx="929069" cy="929069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040" y="1563638"/>
            <a:ext cx="2951324" cy="150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4355974" y="3435846"/>
            <a:ext cx="2750948" cy="824920"/>
            <a:chOff x="3203847" y="3432313"/>
            <a:chExt cx="2284304" cy="824920"/>
          </a:xfrm>
        </p:grpSpPr>
        <p:pic>
          <p:nvPicPr>
            <p:cNvPr id="10" name="Picture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21156" y="3647223"/>
              <a:ext cx="1666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8A5CE"/>
                  </a:solidFill>
                </a:rPr>
                <a:t>@</a:t>
              </a:r>
              <a:r>
                <a:rPr lang="en-US" dirty="0" err="1" smtClean="0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4948882"/>
            <a:ext cx="7255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*Photo by Martin </a:t>
            </a:r>
            <a:r>
              <a:rPr lang="en-US" sz="500" i="1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Gillet</a:t>
            </a:r>
            <a:endParaRPr lang="en-US" sz="500" i="1" dirty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360106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963" y="1193062"/>
            <a:ext cx="8229600" cy="265592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 ABAP class that only contains static methods is not really a class</a:t>
            </a:r>
            <a:r>
              <a:rPr lang="is-IS" dirty="0" smtClean="0"/>
              <a:t>…..</a:t>
            </a:r>
          </a:p>
          <a:p>
            <a:pPr marL="0" indent="0">
              <a:buNone/>
            </a:pPr>
            <a:r>
              <a:rPr lang="is-IS" dirty="0" smtClean="0"/>
              <a:t>… in all respects except it’s object type it is a...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class is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2735" y="3083442"/>
            <a:ext cx="52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Function Group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31195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kern="1200" cap="all" dirty="0" smtClean="0">
                <a:solidFill>
                  <a:srgbClr val="FF8E29"/>
                </a:solidFill>
                <a:effectLst/>
                <a:latin typeface="+mj-lt"/>
                <a:ea typeface="+mj-ea"/>
                <a:cs typeface="+mj-cs"/>
              </a:rPr>
              <a:t>Code patterns for Reusability</a:t>
            </a:r>
            <a:endParaRPr lang="en-US" sz="3600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64" y="1127051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second rule of reusability ENCAPSULATE ALL BUSINESS LOGIC IN</a:t>
            </a:r>
            <a:b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  <a:endParaRPr lang="en-A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1348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82763" cy="29394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 like the singleton design pattern in ABAP</a:t>
            </a:r>
          </a:p>
          <a:p>
            <a:pPr lvl="1"/>
            <a:r>
              <a:rPr lang="en-US" dirty="0" smtClean="0"/>
              <a:t>Be aware that some people don’t</a:t>
            </a:r>
          </a:p>
          <a:p>
            <a:pPr lvl="1"/>
            <a:r>
              <a:rPr lang="en-US" dirty="0" smtClean="0"/>
              <a:t>I don’t care – it works for me</a:t>
            </a:r>
          </a:p>
          <a:p>
            <a:r>
              <a:rPr lang="en-US" dirty="0"/>
              <a:t>I like </a:t>
            </a:r>
            <a:r>
              <a:rPr lang="en-US" dirty="0" smtClean="0"/>
              <a:t>getters (&amp; sometimes setters)</a:t>
            </a:r>
            <a:endParaRPr lang="en-US" dirty="0"/>
          </a:p>
          <a:p>
            <a:pPr lvl="1"/>
            <a:r>
              <a:rPr lang="en-US" dirty="0"/>
              <a:t>Be aware that </a:t>
            </a:r>
            <a:r>
              <a:rPr lang="en-US" dirty="0" smtClean="0"/>
              <a:t>some people </a:t>
            </a:r>
            <a:r>
              <a:rPr lang="en-US" dirty="0"/>
              <a:t>don’t</a:t>
            </a:r>
          </a:p>
          <a:p>
            <a:pPr lvl="1"/>
            <a:r>
              <a:rPr lang="en-US" dirty="0"/>
              <a:t>I don’t care – it works for </a:t>
            </a:r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kern="1200" cap="all" dirty="0" smtClean="0">
                <a:solidFill>
                  <a:srgbClr val="FF8E29"/>
                </a:solidFill>
                <a:effectLst/>
                <a:latin typeface="+mj-lt"/>
                <a:ea typeface="+mj-ea"/>
                <a:cs typeface="+mj-cs"/>
              </a:rPr>
              <a:t>Code patterns for reusability</a:t>
            </a:r>
            <a:endParaRPr lang="en-US" sz="36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42" y="1896730"/>
            <a:ext cx="1237039" cy="154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75" y="3897117"/>
            <a:ext cx="677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8E29"/>
                </a:solidFill>
              </a:rPr>
              <a:t>You can implement business logic however you like</a:t>
            </a:r>
            <a:r>
              <a:rPr lang="is-IS" sz="2400" dirty="0" smtClean="0">
                <a:solidFill>
                  <a:srgbClr val="FF8E29"/>
                </a:solidFill>
              </a:rPr>
              <a:t>…</a:t>
            </a:r>
            <a:br>
              <a:rPr lang="is-IS" sz="2400" dirty="0" smtClean="0">
                <a:solidFill>
                  <a:srgbClr val="FF8E29"/>
                </a:solidFill>
              </a:rPr>
            </a:br>
            <a:r>
              <a:rPr lang="is-IS" sz="2400" dirty="0" smtClean="0">
                <a:solidFill>
                  <a:srgbClr val="FF8E29"/>
                </a:solidFill>
              </a:rPr>
              <a:t>just </a:t>
            </a:r>
            <a:r>
              <a:rPr lang="en-US" sz="2400" dirty="0" smtClean="0">
                <a:solidFill>
                  <a:srgbClr val="FF8E29"/>
                </a:solidFill>
              </a:rPr>
              <a:t>remember the first &amp; second rules of reusability</a:t>
            </a:r>
            <a:endParaRPr lang="en-US" sz="2400" dirty="0">
              <a:solidFill>
                <a:srgbClr val="FF8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397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6" b="-456"/>
          <a:stretch/>
        </p:blipFill>
        <p:spPr>
          <a:xfrm>
            <a:off x="80691" y="1044000"/>
            <a:ext cx="3277538" cy="389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21" y="1334123"/>
            <a:ext cx="3921034" cy="2835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3769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Provider Class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2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8" y="3655641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2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2" y="3510737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1" y="3799497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2265908" y="1959732"/>
            <a:ext cx="1609050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2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04417" y="1959732"/>
            <a:ext cx="1578459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8" y="3655641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2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2" y="3510737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1" y="3799497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4" idx="2"/>
            <a:endCxn id="23" idx="1"/>
          </p:cNvCxnSpPr>
          <p:nvPr/>
        </p:nvCxnSpPr>
        <p:spPr>
          <a:xfrm>
            <a:off x="2265908" y="1959732"/>
            <a:ext cx="1033025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23" idx="0"/>
          </p:cNvCxnSpPr>
          <p:nvPr/>
        </p:nvCxnSpPr>
        <p:spPr>
          <a:xfrm flipH="1">
            <a:off x="4261283" y="1959732"/>
            <a:ext cx="1" cy="99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3" idx="7"/>
          </p:cNvCxnSpPr>
          <p:nvPr/>
        </p:nvCxnSpPr>
        <p:spPr>
          <a:xfrm flipH="1">
            <a:off x="5223632" y="1959732"/>
            <a:ext cx="1059244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8" y="3655641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2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2" y="3510737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1" y="3799497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00315" y="2958682"/>
            <a:ext cx="2721935" cy="3473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Common Interface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4"/>
          </p:cNvCxnSpPr>
          <p:nvPr/>
        </p:nvCxnSpPr>
        <p:spPr>
          <a:xfrm flipH="1">
            <a:off x="4261281" y="3306013"/>
            <a:ext cx="2" cy="204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035"/>
          <a:stretch/>
        </p:blipFill>
        <p:spPr>
          <a:xfrm>
            <a:off x="55527" y="1056020"/>
            <a:ext cx="4085656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Interface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05" y="1840755"/>
            <a:ext cx="6137007" cy="282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37191" y="365051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530998" y="3835178"/>
            <a:ext cx="928667" cy="290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195" y="4257056"/>
            <a:ext cx="198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Message Container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2045174" y="4333566"/>
            <a:ext cx="414491" cy="10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9266" y="4212325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Untyped</a:t>
            </a:r>
            <a:r>
              <a:rPr lang="en-US" dirty="0" smtClean="0">
                <a:solidFill>
                  <a:srgbClr val="0070C0"/>
                </a:solidFill>
              </a:rPr>
              <a:t> data object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>
            <a:off x="5578549" y="4396991"/>
            <a:ext cx="1300717" cy="7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9715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" y="1171798"/>
            <a:ext cx="6273800" cy="245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2521" y="1171798"/>
            <a:ext cx="8229600" cy="33944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ZCL_GW_MODEL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73" y="2771553"/>
            <a:ext cx="7282228" cy="17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9297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DPC-&gt;GET_MODEL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6" y="1101776"/>
            <a:ext cx="5157848" cy="380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2851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363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BO Class from DPC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81691"/>
            <a:ext cx="7067107" cy="3675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9710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874"/>
              </p:ext>
            </p:extLst>
          </p:nvPr>
        </p:nvGraphicFramePr>
        <p:xfrm>
          <a:off x="599605" y="1476530"/>
          <a:ext cx="7944790" cy="275082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8958"/>
                <a:gridCol w="1588958"/>
                <a:gridCol w="1588958"/>
                <a:gridCol w="1588958"/>
                <a:gridCol w="1588958"/>
              </a:tblGrid>
              <a:tr h="75700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Identify Primary Key(s)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Instantiate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Call class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Fill Entity</a:t>
                      </a:r>
                      <a:endParaRPr lang="en-US" dirty="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Create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762531"/>
            <a:ext cx="383448" cy="39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297707"/>
            <a:ext cx="383448" cy="39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9" y="2774492"/>
            <a:ext cx="383448" cy="39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757536"/>
            <a:ext cx="383448" cy="39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292712"/>
            <a:ext cx="383448" cy="399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769497"/>
            <a:ext cx="383448" cy="399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295237"/>
            <a:ext cx="383448" cy="399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757536"/>
            <a:ext cx="383448" cy="399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292712"/>
            <a:ext cx="383448" cy="399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8" y="2295237"/>
            <a:ext cx="383448" cy="399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53" y="3300207"/>
            <a:ext cx="383448" cy="399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776992"/>
            <a:ext cx="383448" cy="399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302732"/>
            <a:ext cx="383448" cy="3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60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689546" y="1323734"/>
            <a:ext cx="6917961" cy="3360829"/>
          </a:xfrm>
        </p:spPr>
        <p:txBody>
          <a:bodyPr>
            <a:normAutofit/>
          </a:bodyPr>
          <a:lstStyle/>
          <a:p>
            <a:r>
              <a:rPr lang="en-US" dirty="0" smtClean="0"/>
              <a:t>Identify primary key(s)</a:t>
            </a:r>
          </a:p>
          <a:p>
            <a:r>
              <a:rPr lang="en-US" dirty="0" smtClean="0"/>
              <a:t>Instantiate class</a:t>
            </a:r>
          </a:p>
          <a:p>
            <a:r>
              <a:rPr lang="en-US" dirty="0" smtClean="0"/>
              <a:t>Fill 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69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604"/>
            <a:ext cx="8354918" cy="33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8033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 – Identify Primary Key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604"/>
            <a:ext cx="8354918" cy="33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7200" y="3515193"/>
            <a:ext cx="8354918" cy="9443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76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 – Instantiate BO Class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604"/>
            <a:ext cx="8354918" cy="33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7200" y="1083604"/>
            <a:ext cx="8354918" cy="23716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3964898"/>
            <a:ext cx="8354918" cy="4946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78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 – Fill 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604"/>
            <a:ext cx="8354918" cy="33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7200" y="1083604"/>
            <a:ext cx="8354918" cy="29262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238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604"/>
            <a:ext cx="8354918" cy="33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6789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 – Table Expressions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81165"/>
            <a:ext cx="8391577" cy="2104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664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6279"/>
            <a:ext cx="8409482" cy="1306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V3 – Inline Declarations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46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41005" y="1800447"/>
            <a:ext cx="5805376" cy="194930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339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4122"/>
            <a:ext cx="8409482" cy="164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88958" y="1870804"/>
            <a:ext cx="536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update operation we would call class methods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531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3604"/>
            <a:ext cx="8354918" cy="337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stA="1000" endPos="65000" dist="508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V5 – Method Chaining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083604"/>
            <a:ext cx="8354918" cy="3350109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9" y="2112164"/>
            <a:ext cx="7950200" cy="82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8434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1754"/>
            <a:ext cx="6333344" cy="403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65298" y="1738141"/>
            <a:ext cx="164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 err="1" smtClean="0">
                <a:solidFill>
                  <a:srgbClr val="FF0000"/>
                </a:solidFill>
              </a:rPr>
              <a:t>salesorder</a:t>
            </a:r>
            <a:r>
              <a:rPr lang="en-US" dirty="0" smtClean="0">
                <a:solidFill>
                  <a:srgbClr val="FF0000"/>
                </a:solidFill>
              </a:rPr>
              <a:t> key to get customer 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96648" y="1971206"/>
            <a:ext cx="5868649" cy="4796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33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Call_all_getters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548"/>
            <a:ext cx="6691296" cy="3714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7611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GET_EntitYSET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714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3" y="2239713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6" y="2239713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09" y="2239713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2" y="2239713"/>
            <a:ext cx="1823803" cy="11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66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90" y="1109272"/>
            <a:ext cx="4434219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1053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</a:t>
            </a:r>
            <a:r>
              <a:rPr lang="en-US" smtClean="0"/>
              <a:t>Query Options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8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u"/>
      </p:transition>
    </mc:Choice>
    <mc:Fallback xmlns="">
      <p:transition spd="slow">
        <p:wipe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Constraints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9291"/>
            <a:ext cx="5475787" cy="385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8118" y="2203554"/>
            <a:ext cx="19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SAP Note 1574568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334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anonymous data object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orderby</a:t>
            </a:r>
            <a:endParaRPr lang="en-US" dirty="0" smtClean="0"/>
          </a:p>
          <a:p>
            <a:r>
              <a:rPr lang="en-US" dirty="0" smtClean="0"/>
              <a:t>$filter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 smtClean="0"/>
          </a:p>
          <a:p>
            <a:r>
              <a:rPr lang="en-US" dirty="0" smtClean="0"/>
              <a:t>$top &amp; $skip</a:t>
            </a:r>
          </a:p>
          <a:p>
            <a:r>
              <a:rPr lang="en-US" dirty="0" smtClean="0"/>
              <a:t>$count</a:t>
            </a:r>
          </a:p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  <a:p>
            <a:r>
              <a:rPr lang="en-US" dirty="0" smtClean="0"/>
              <a:t>Fill entities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101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17" y="3957403"/>
            <a:ext cx="1639765" cy="11860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Anonymous data Object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9261"/>
            <a:ext cx="8024037" cy="26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2769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 – This is not For Beginners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3540" y="974361"/>
            <a:ext cx="12067540" cy="3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260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orderby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05049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48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1" y="1063161"/>
            <a:ext cx="8737847" cy="335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orderby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829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844974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65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$filter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3921"/>
            <a:ext cx="7924800" cy="360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58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$filter Queries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8" y="2519447"/>
            <a:ext cx="8063023" cy="70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281675" y="1268818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’,Name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R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’,Name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  <a:endParaRPr lang="en-US" dirty="0">
              <a:solidFill>
                <a:srgbClr val="0070C0"/>
              </a:solidFill>
              <a:latin typeface="Sintony" charset="0"/>
              <a:ea typeface="Sintony" charset="0"/>
              <a:cs typeface="Sinton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999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099804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60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1795"/>
            <a:ext cx="8435163" cy="218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1851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$top &amp; $skip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282843"/>
            <a:ext cx="5852266" cy="562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243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$top &amp; $skip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5385"/>
            <a:ext cx="8442251" cy="294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480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1686387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056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Warning – </a:t>
            </a:r>
            <a:r>
              <a:rPr lang="en-US" dirty="0"/>
              <a:t>focus on consumption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31" y="779903"/>
            <a:ext cx="4920938" cy="1977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430" y="3367325"/>
            <a:ext cx="7931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8E29"/>
                </a:solidFill>
              </a:rPr>
              <a:t>These code patterns can apply to all actions – but I will focus on consumption</a:t>
            </a:r>
          </a:p>
          <a:p>
            <a:pPr algn="ctr"/>
            <a:endParaRPr lang="en-US" dirty="0" smtClean="0">
              <a:solidFill>
                <a:srgbClr val="FF8E29"/>
              </a:solidFill>
            </a:endParaRPr>
          </a:p>
          <a:p>
            <a:pPr algn="ctr"/>
            <a:r>
              <a:rPr lang="en-US" dirty="0" smtClean="0">
                <a:solidFill>
                  <a:srgbClr val="FF8E29"/>
                </a:solidFill>
              </a:rPr>
              <a:t>GET_ENTITYSET is more complex because it needs to supports </a:t>
            </a:r>
            <a:r>
              <a:rPr lang="en-US" dirty="0" err="1" smtClean="0">
                <a:solidFill>
                  <a:srgbClr val="FF8E29"/>
                </a:solidFill>
              </a:rPr>
              <a:t>oData</a:t>
            </a:r>
            <a:r>
              <a:rPr lang="en-US" dirty="0" smtClean="0">
                <a:solidFill>
                  <a:srgbClr val="FF8E29"/>
                </a:solidFill>
              </a:rPr>
              <a:t> query options</a:t>
            </a:r>
          </a:p>
          <a:p>
            <a:pPr algn="ctr"/>
            <a:endParaRPr lang="en-US" dirty="0" smtClean="0">
              <a:solidFill>
                <a:srgbClr val="FF8E29"/>
              </a:solidFill>
            </a:endParaRPr>
          </a:p>
          <a:p>
            <a:pPr algn="ctr"/>
            <a:r>
              <a:rPr lang="en-US" dirty="0" smtClean="0">
                <a:solidFill>
                  <a:srgbClr val="FF8E29"/>
                </a:solidFill>
              </a:rPr>
              <a:t>CDS views (NW 7.40 SP8) provide other consumption options</a:t>
            </a:r>
            <a:endParaRPr lang="en-US" dirty="0">
              <a:solidFill>
                <a:srgbClr val="FF8E2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71" y="1286703"/>
            <a:ext cx="2471184" cy="24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$count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3" y="1412351"/>
            <a:ext cx="8353794" cy="30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69" y="2197530"/>
            <a:ext cx="5307090" cy="2322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6717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377121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673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95" y="1378236"/>
            <a:ext cx="5021705" cy="308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119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Entities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8907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3" y="3468906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6" y="3468906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09" y="3468906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2" y="3468906"/>
            <a:ext cx="1823803" cy="1142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1797"/>
            <a:ext cx="8294386" cy="2003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7106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code?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7" y="1247553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3313" y="1985958"/>
            <a:ext cx="270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You will also need </a:t>
            </a:r>
            <a:r>
              <a:rPr lang="en-US" dirty="0" err="1" smtClean="0"/>
              <a:t>abapGit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4" y="2725577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98820"/>
            <a:ext cx="4631190" cy="288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0865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18977" y="1314654"/>
            <a:ext cx="5571460" cy="169790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23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Mainline code built on central development server</a:t>
            </a:r>
          </a:p>
          <a:p>
            <a:r>
              <a:rPr lang="en-US" dirty="0" smtClean="0"/>
              <a:t>Mainline code deployed to customer system via </a:t>
            </a:r>
            <a:r>
              <a:rPr lang="en-US" dirty="0" err="1" smtClean="0"/>
              <a:t>abapGit</a:t>
            </a:r>
            <a:endParaRPr lang="en-US" dirty="0" smtClean="0"/>
          </a:p>
          <a:p>
            <a:r>
              <a:rPr lang="en-US" dirty="0" smtClean="0"/>
              <a:t>Need to be able to add customer-specific code without changing mainline code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19" y="2796602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823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 Class subclass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8" y="1151137"/>
            <a:ext cx="6223000" cy="349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854456" y="2913321"/>
            <a:ext cx="16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New methods or redefine existing methods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1701210" y="3513486"/>
            <a:ext cx="5153246" cy="583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31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6097"/>
            <a:ext cx="6303853" cy="402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 Class INSTANTIATION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66850" y="2122357"/>
            <a:ext cx="6210300" cy="1333500"/>
            <a:chOff x="1466850" y="2122357"/>
            <a:chExt cx="6210300" cy="133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850" y="2122357"/>
              <a:ext cx="6210300" cy="1333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9592" y="3244800"/>
              <a:ext cx="1298939" cy="1378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2512" y="3244800"/>
              <a:ext cx="1298939" cy="13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9097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DPC &amp; MPC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" b="60268"/>
          <a:stretch/>
        </p:blipFill>
        <p:spPr>
          <a:xfrm>
            <a:off x="406105" y="1200150"/>
            <a:ext cx="3733504" cy="11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" b="60307"/>
          <a:stretch/>
        </p:blipFill>
        <p:spPr>
          <a:xfrm>
            <a:off x="4955000" y="1200151"/>
            <a:ext cx="3731800" cy="11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0682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Warning – I do not have all the answers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10" y="2287170"/>
            <a:ext cx="3916180" cy="8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73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DPC &amp; MPC subclasses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791"/>
          <a:stretch/>
        </p:blipFill>
        <p:spPr>
          <a:xfrm>
            <a:off x="406105" y="1200150"/>
            <a:ext cx="3733504" cy="19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" b="30863"/>
          <a:stretch/>
        </p:blipFill>
        <p:spPr>
          <a:xfrm>
            <a:off x="4955000" y="1200151"/>
            <a:ext cx="3731800" cy="19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6483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 GW Models &amp;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90" y="1177741"/>
            <a:ext cx="3688820" cy="342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72197" y="3462728"/>
            <a:ext cx="1326629" cy="44970"/>
          </a:xfrm>
          <a:prstGeom prst="straightConnector1">
            <a:avLst/>
          </a:prstGeom>
          <a:ln w="82550" cap="rnd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785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/IWBEP/R_DST_MODEL_BUILDER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76350"/>
            <a:ext cx="73533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94939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/IWBEP/R_DST_SERVICE_BUILDER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6" y="1150457"/>
            <a:ext cx="4824401" cy="3804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122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or Enhance DDIC structure</a:t>
            </a:r>
          </a:p>
          <a:p>
            <a:r>
              <a:rPr lang="en-US" dirty="0" smtClean="0"/>
              <a:t>Enhance model definition in MPC</a:t>
            </a:r>
          </a:p>
          <a:p>
            <a:r>
              <a:rPr lang="en-US" dirty="0" smtClean="0"/>
              <a:t>Add code to fill new entities/properties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GW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8" y="3050499"/>
            <a:ext cx="1978806" cy="19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62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1" y="1312577"/>
            <a:ext cx="7814897" cy="2952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236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1990"/>
            <a:ext cx="5796193" cy="401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420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new property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9253"/>
            <a:ext cx="8255765" cy="324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776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Service Design</a:t>
            </a:r>
          </a:p>
          <a:p>
            <a:pPr lvl="1"/>
            <a:r>
              <a:rPr lang="en-US" dirty="0" smtClean="0"/>
              <a:t>Design for consumers</a:t>
            </a:r>
          </a:p>
          <a:p>
            <a:r>
              <a:rPr lang="en-US" dirty="0" smtClean="0"/>
              <a:t>Code patterns for reusability</a:t>
            </a:r>
          </a:p>
          <a:p>
            <a:pPr lvl="1"/>
            <a:r>
              <a:rPr lang="en-US" dirty="0" smtClean="0"/>
              <a:t>The first &amp; second rule</a:t>
            </a:r>
          </a:p>
          <a:p>
            <a:r>
              <a:rPr lang="en-US" dirty="0" smtClean="0"/>
              <a:t>Code patterns for extensibility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39" y="2308484"/>
            <a:ext cx="2320709" cy="20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0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code?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7" y="1247553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3313" y="1985958"/>
            <a:ext cx="270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You will also need </a:t>
            </a:r>
            <a:r>
              <a:rPr lang="en-US" dirty="0" err="1" smtClean="0"/>
              <a:t>abapGit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4" y="2725577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98820"/>
            <a:ext cx="4631190" cy="288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1425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98534" y="2367516"/>
            <a:ext cx="5646709" cy="127590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868" y="1314655"/>
            <a:ext cx="5427510" cy="47870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277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620" y="0"/>
            <a:ext cx="11565175" cy="51435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61" y="3003798"/>
            <a:ext cx="3938357" cy="199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20461" y="4227934"/>
            <a:ext cx="2655603" cy="648073"/>
            <a:chOff x="3203848" y="3507854"/>
            <a:chExt cx="2205132" cy="648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41986" y="3647224"/>
              <a:ext cx="166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8A5CE"/>
                  </a:solidFill>
                </a:rPr>
                <a:t>@</a:t>
              </a:r>
              <a:r>
                <a:rPr lang="en-US" dirty="0" err="1" smtClean="0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59388" y="4950905"/>
            <a:ext cx="21846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Photo by Frank Hurley – used with permission</a:t>
            </a:r>
            <a:endParaRPr lang="en-US" sz="900" i="1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3455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88383"/>
            <a:ext cx="9144000" cy="147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607"/>
              </a:lnSpc>
            </a:pPr>
            <a:r>
              <a:rPr lang="en-US" b="1" dirty="0">
                <a:latin typeface="Calibri"/>
                <a:cs typeface="Calibri"/>
              </a:rPr>
              <a:t>Thank you for your time</a:t>
            </a:r>
          </a:p>
          <a:p>
            <a:pPr>
              <a:lnSpc>
                <a:spcPts val="1607"/>
              </a:lnSpc>
            </a:pPr>
            <a:endParaRPr lang="en-US" sz="4000" b="1" dirty="0">
              <a:latin typeface="Calibri"/>
              <a:cs typeface="Calibri"/>
            </a:endParaRPr>
          </a:p>
          <a:p>
            <a:pPr>
              <a:lnSpc>
                <a:spcPts val="1607"/>
              </a:lnSpc>
            </a:pPr>
            <a:r>
              <a:rPr lang="en-US" sz="4000" b="1" dirty="0">
                <a:latin typeface="Calibri"/>
                <a:cs typeface="Calibri"/>
              </a:rPr>
              <a:t/>
            </a:r>
            <a:br>
              <a:rPr lang="en-US" sz="4000" b="1" dirty="0">
                <a:latin typeface="Calibri"/>
                <a:cs typeface="Calibri"/>
              </a:rPr>
            </a:br>
            <a:r>
              <a:rPr lang="en-US" sz="2800" dirty="0">
                <a:latin typeface="Calibri"/>
                <a:cs typeface="Calibri"/>
              </a:rPr>
              <a:t>Follow us on           at @ASUG365</a:t>
            </a:r>
          </a:p>
        </p:txBody>
      </p:sp>
      <p:pic>
        <p:nvPicPr>
          <p:cNvPr id="9" name="Picture 8" descr="TWITTER_BLACK_CIRCL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60" y="2571734"/>
            <a:ext cx="692200" cy="692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44752" y="3545876"/>
            <a:ext cx="6487181" cy="0"/>
          </a:xfrm>
          <a:prstGeom prst="line">
            <a:avLst/>
          </a:prstGeom>
          <a:ln>
            <a:solidFill>
              <a:srgbClr val="FF8E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44752" y="1599854"/>
            <a:ext cx="6487181" cy="0"/>
          </a:xfrm>
          <a:prstGeom prst="line">
            <a:avLst/>
          </a:prstGeom>
          <a:ln>
            <a:solidFill>
              <a:srgbClr val="FF8E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102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for Consumers</a:t>
            </a:r>
          </a:p>
          <a:p>
            <a:r>
              <a:rPr lang="en-US" dirty="0" smtClean="0"/>
              <a:t>Think </a:t>
            </a:r>
            <a:r>
              <a:rPr lang="en-US" dirty="0" err="1" smtClean="0"/>
              <a:t>oData</a:t>
            </a:r>
            <a:r>
              <a:rPr lang="en-US" dirty="0" smtClean="0"/>
              <a:t> </a:t>
            </a:r>
            <a:r>
              <a:rPr lang="en-US" sz="2000" dirty="0" smtClean="0"/>
              <a:t>i.e. Entities, Associations, etc.</a:t>
            </a:r>
          </a:p>
          <a:p>
            <a:r>
              <a:rPr lang="en-US" dirty="0" smtClean="0"/>
              <a:t>Leave SAP domain knowledge at the door</a:t>
            </a:r>
          </a:p>
          <a:p>
            <a:r>
              <a:rPr lang="en-US" dirty="0" smtClean="0"/>
              <a:t>REST API’s should be self-describing</a:t>
            </a:r>
          </a:p>
          <a:p>
            <a:r>
              <a:rPr lang="en-US" dirty="0" smtClean="0"/>
              <a:t>Function Imports should be for special cases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657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drgaGOfOIees5G5WYxyq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9099</TotalTime>
  <Words>725</Words>
  <Application>Microsoft Macintosh PowerPoint</Application>
  <PresentationFormat>On-screen Show (16:9)</PresentationFormat>
  <Paragraphs>192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Arial Narrow</vt:lpstr>
      <vt:lpstr>Calibri</vt:lpstr>
      <vt:lpstr>Droid Sans Mono</vt:lpstr>
      <vt:lpstr>MS PGothic</vt:lpstr>
      <vt:lpstr>Sintony</vt:lpstr>
      <vt:lpstr>Office Theme</vt:lpstr>
      <vt:lpstr>PowerPoint Presentation</vt:lpstr>
      <vt:lpstr>Introduction</vt:lpstr>
      <vt:lpstr>Agenda</vt:lpstr>
      <vt:lpstr>Agenda</vt:lpstr>
      <vt:lpstr>Warning – This is not For Beginners</vt:lpstr>
      <vt:lpstr>Warning – focus on consumption</vt:lpstr>
      <vt:lpstr>Warning – I do not have all the answers</vt:lpstr>
      <vt:lpstr>Agenda</vt:lpstr>
      <vt:lpstr>Service Design Principles</vt:lpstr>
      <vt:lpstr>General Theory of API Design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V1 – Identify Primary Key</vt:lpstr>
      <vt:lpstr>get_entity V1 – Instantiate BO Class</vt:lpstr>
      <vt:lpstr>get_entity V1 – Fill Entity</vt:lpstr>
      <vt:lpstr>get_entity V1</vt:lpstr>
      <vt:lpstr>get_entity V2 – Table Expressions</vt:lpstr>
      <vt:lpstr>get_entity V3 – Inline Declarations</vt:lpstr>
      <vt:lpstr>get_entity V4</vt:lpstr>
      <vt:lpstr>get_entity V5 – Method Chaining</vt:lpstr>
      <vt:lpstr>zif_gw_methods~get_entity</vt:lpstr>
      <vt:lpstr>Call_all_getters</vt:lpstr>
      <vt:lpstr>GET_EntitYSET</vt:lpstr>
      <vt:lpstr>oData Query Options</vt:lpstr>
      <vt:lpstr>oData Query Options</vt:lpstr>
      <vt:lpstr>Known Constraints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$top &amp; $skip</vt:lpstr>
      <vt:lpstr>$top &amp; $skip</vt:lpstr>
      <vt:lpstr>$count</vt:lpstr>
      <vt:lpstr>$count</vt:lpstr>
      <vt:lpstr>$count</vt:lpstr>
      <vt:lpstr>$skiptoken</vt:lpstr>
      <vt:lpstr>Fill Entities</vt:lpstr>
      <vt:lpstr>Where is the code?</vt:lpstr>
      <vt:lpstr>Agenda</vt:lpstr>
      <vt:lpstr>Code Patterns for Extensibility</vt:lpstr>
      <vt:lpstr>BO Class subclass</vt:lpstr>
      <vt:lpstr>BO Class INSTANTIATION</vt:lpstr>
      <vt:lpstr>DPC &amp; MPC classes</vt:lpstr>
      <vt:lpstr>DPC &amp; MPC subclasses</vt:lpstr>
      <vt:lpstr>Maintain GW Models &amp; Services</vt:lpstr>
      <vt:lpstr>/IWBEP/R_DST_MODEL_BUILDER</vt:lpstr>
      <vt:lpstr>/IWBEP/R_DST_SERVICE_BUILDER</vt:lpstr>
      <vt:lpstr>Extend GW Service</vt:lpstr>
      <vt:lpstr>Enhance DDIC Structure</vt:lpstr>
      <vt:lpstr>Enhance Model</vt:lpstr>
      <vt:lpstr>Fill new property</vt:lpstr>
      <vt:lpstr>Summary</vt:lpstr>
      <vt:lpstr>Where is the code?</vt:lpstr>
      <vt:lpstr>PowerPoint Presentation</vt:lpstr>
      <vt:lpstr>FOLLOW US</vt:lpstr>
    </vt:vector>
  </TitlesOfParts>
  <Manager/>
  <Company>Yelcho Systems Consulting</Company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UX202 - Building Gateway Services</dc:subject>
  <dc:creator>Graham Robinson</dc:creator>
  <cp:keywords/>
  <dc:description/>
  <cp:lastModifiedBy>Graham Robinson</cp:lastModifiedBy>
  <cp:revision>138</cp:revision>
  <dcterms:created xsi:type="dcterms:W3CDTF">2016-01-20T17:46:55Z</dcterms:created>
  <dcterms:modified xsi:type="dcterms:W3CDTF">2016-09-21T15:59:47Z</dcterms:modified>
  <cp:category/>
</cp:coreProperties>
</file>